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70" r:id="rId10"/>
    <p:sldId id="271" r:id="rId11"/>
    <p:sldId id="263" r:id="rId12"/>
    <p:sldId id="264" r:id="rId13"/>
    <p:sldId id="265" r:id="rId14"/>
    <p:sldId id="275" r:id="rId15"/>
    <p:sldId id="266" r:id="rId16"/>
    <p:sldId id="276" r:id="rId17"/>
    <p:sldId id="267" r:id="rId18"/>
    <p:sldId id="274" r:id="rId19"/>
    <p:sldId id="268" r:id="rId20"/>
    <p:sldId id="277" r:id="rId21"/>
    <p:sldId id="269" r:id="rId22"/>
    <p:sldId id="272" r:id="rId23"/>
    <p:sldId id="278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7" d="100"/>
          <a:sy n="47" d="100"/>
        </p:scale>
        <p:origin x="-1740" y="-8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E2B8-3F55-4375-82F6-FA765F46DF22}" type="datetimeFigureOut">
              <a:rPr lang="pt-BR" smtClean="0"/>
              <a:t>18/05/2012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74F5-56C2-4611-BF2F-79FC960B8AF2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E2B8-3F55-4375-82F6-FA765F46DF22}" type="datetimeFigureOut">
              <a:rPr lang="pt-BR" smtClean="0"/>
              <a:t>18/05/2012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74F5-56C2-4611-BF2F-79FC960B8A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E2B8-3F55-4375-82F6-FA765F46DF22}" type="datetimeFigureOut">
              <a:rPr lang="pt-BR" smtClean="0"/>
              <a:t>18/05/2012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74F5-56C2-4611-BF2F-79FC960B8AF2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E2B8-3F55-4375-82F6-FA765F46DF22}" type="datetimeFigureOut">
              <a:rPr lang="pt-BR" smtClean="0"/>
              <a:t>18/05/2012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74F5-56C2-4611-BF2F-79FC960B8A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E2B8-3F55-4375-82F6-FA765F46DF22}" type="datetimeFigureOut">
              <a:rPr lang="pt-BR" smtClean="0"/>
              <a:t>18/05/2012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74F5-56C2-4611-BF2F-79FC960B8A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E2B8-3F55-4375-82F6-FA765F46DF22}" type="datetimeFigureOut">
              <a:rPr lang="pt-BR" smtClean="0"/>
              <a:t>18/05/2012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74F5-56C2-4611-BF2F-79FC960B8A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E2B8-3F55-4375-82F6-FA765F46DF22}" type="datetimeFigureOut">
              <a:rPr lang="pt-BR" smtClean="0"/>
              <a:t>18/05/2012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74F5-56C2-4611-BF2F-79FC960B8A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E2B8-3F55-4375-82F6-FA765F46DF22}" type="datetimeFigureOut">
              <a:rPr lang="pt-BR" smtClean="0"/>
              <a:t>18/05/2012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74F5-56C2-4611-BF2F-79FC960B8A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E2B8-3F55-4375-82F6-FA765F46DF22}" type="datetimeFigureOut">
              <a:rPr lang="pt-BR" smtClean="0"/>
              <a:t>18/05/2012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2F874F5-56C2-4611-BF2F-79FC960B8AF2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E2B8-3F55-4375-82F6-FA765F46DF22}" type="datetimeFigureOut">
              <a:rPr lang="pt-BR" smtClean="0"/>
              <a:t>18/05/2012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74F5-56C2-4611-BF2F-79FC960B8A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E2B8-3F55-4375-82F6-FA765F46DF22}" type="datetimeFigureOut">
              <a:rPr lang="pt-BR" smtClean="0"/>
              <a:t>18/05/2012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74F5-56C2-4611-BF2F-79FC960B8AF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CBE2B8-3F55-4375-82F6-FA765F46DF22}" type="datetimeFigureOut">
              <a:rPr lang="pt-BR" smtClean="0"/>
              <a:t>18/05/2012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2F874F5-56C2-4611-BF2F-79FC960B8AF2}" type="slidenum">
              <a:rPr lang="pt-BR" smtClean="0"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GÁLATAS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A Lei, a Liberdade e a Cruz de Cristo</a:t>
            </a:r>
            <a:endParaRPr lang="pt-B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2304256" cy="3272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908720"/>
            <a:ext cx="8229600" cy="4389120"/>
          </a:xfrm>
        </p:spPr>
        <p:txBody>
          <a:bodyPr/>
          <a:lstStyle/>
          <a:p>
            <a:pPr algn="ctr">
              <a:buNone/>
            </a:pPr>
            <a:r>
              <a:rPr lang="pt-BR" dirty="0" smtClean="0"/>
              <a:t>	</a:t>
            </a:r>
            <a:r>
              <a:rPr lang="pt-BR" sz="2800" dirty="0" smtClean="0"/>
              <a:t>A lei faz parte do comportamento humano, e Deus nos deu algumas leis no decorrer da história, mas nunca a lei em si era a meta, mas a relação com Deus. E sempre permeada com a graça, a misericórdia e o amor.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endParaRPr lang="pt-BR" dirty="0" smtClean="0"/>
          </a:p>
          <a:p>
            <a:pPr>
              <a:buNone/>
            </a:pP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573016"/>
            <a:ext cx="2880320" cy="2867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93559" y="908720"/>
            <a:ext cx="8229600" cy="4389120"/>
          </a:xfrm>
        </p:spPr>
        <p:txBody>
          <a:bodyPr/>
          <a:lstStyle/>
          <a:p>
            <a:pPr algn="just">
              <a:buNone/>
            </a:pPr>
            <a:r>
              <a:rPr lang="pt-BR" dirty="0" smtClean="0"/>
              <a:t>	</a:t>
            </a:r>
            <a:r>
              <a:rPr lang="pt-BR" sz="2800" dirty="0" smtClean="0"/>
              <a:t>A lei faz parte do comportamento humano, e Deus nos deu algumas leis no decorrer da história, mas nunca a lei em si era a meta, mas a relação com Deus. E sempre permeada com a graça, a misericórdia e o amor.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i="1" dirty="0" smtClean="0"/>
              <a:t>	</a:t>
            </a:r>
            <a:r>
              <a:rPr lang="pt-BR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“Deus pronunciou essas palavras dizendo: Eu sou o Senhor teu Deus que te fez sair da terra do Egito, da casa da escravidão”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endParaRPr lang="pt-BR" dirty="0" smtClean="0"/>
          </a:p>
          <a:p>
            <a:pPr>
              <a:buNone/>
            </a:pP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016" y="4797152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908720"/>
            <a:ext cx="8496944" cy="4389120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2800" b="1" dirty="0" smtClean="0">
                <a:solidFill>
                  <a:srgbClr val="0070C0"/>
                </a:solidFill>
              </a:rPr>
              <a:t>Parece que Paulo fala na obediência à Lei pela lei: </a:t>
            </a:r>
            <a:endParaRPr lang="pt-BR" b="1" dirty="0" smtClean="0">
              <a:solidFill>
                <a:srgbClr val="0070C0"/>
              </a:solidFill>
            </a:endParaRPr>
          </a:p>
          <a:p>
            <a:pPr>
              <a:buFont typeface="Arial" charset="0"/>
              <a:buChar char="•"/>
            </a:pPr>
            <a:r>
              <a:rPr lang="pt-BR" sz="2800" dirty="0" smtClean="0"/>
              <a:t>Como um parâmetro de dominação, 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Superficialidade na relação com Deus, 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Imaturidade, 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Falta de autonomia, 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Falta de capacidade de decidir por si mesmo.</a:t>
            </a:r>
            <a:endParaRPr lang="pt-BR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481737"/>
            <a:ext cx="2376264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2800" b="1" dirty="0" smtClean="0">
                <a:solidFill>
                  <a:srgbClr val="0070C0"/>
                </a:solidFill>
              </a:rPr>
              <a:t>Ao contrário da liberdade em Cristo: 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Condição para uma relação com Deus no nível espiritual,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Indica maturidade, 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Autonomia, 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Fé,</a:t>
            </a:r>
          </a:p>
          <a:p>
            <a:pPr>
              <a:buFont typeface="Arial" charset="0"/>
              <a:buChar char="•"/>
            </a:pPr>
            <a:r>
              <a:rPr lang="pt-BR" sz="2800" dirty="0" smtClean="0"/>
              <a:t>Escolha.</a:t>
            </a:r>
            <a:endParaRPr lang="pt-BR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368" y="3356992"/>
            <a:ext cx="3739735" cy="280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0763337"/>
              </p:ext>
            </p:extLst>
          </p:nvPr>
        </p:nvGraphicFramePr>
        <p:xfrm>
          <a:off x="827584" y="1124744"/>
          <a:ext cx="7632848" cy="24168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589"/>
                <a:gridCol w="3991259"/>
              </a:tblGrid>
              <a:tr h="805617">
                <a:tc>
                  <a:txBody>
                    <a:bodyPr/>
                    <a:lstStyle/>
                    <a:p>
                      <a:r>
                        <a:rPr lang="pt-BR" sz="2800" dirty="0" smtClean="0"/>
                        <a:t>Lei</a:t>
                      </a:r>
                      <a:endParaRPr lang="pt-B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dirty="0" smtClean="0"/>
                        <a:t>Evangelho</a:t>
                      </a:r>
                      <a:endParaRPr lang="pt-BR" sz="2800" dirty="0"/>
                    </a:p>
                  </a:txBody>
                  <a:tcPr/>
                </a:tc>
              </a:tr>
              <a:tr h="805617">
                <a:tc>
                  <a:txBody>
                    <a:bodyPr/>
                    <a:lstStyle/>
                    <a:p>
                      <a:r>
                        <a:rPr lang="pt-BR" sz="2800" dirty="0" smtClean="0"/>
                        <a:t>Infância </a:t>
                      </a:r>
                      <a:endParaRPr lang="pt-B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dirty="0" smtClean="0"/>
                        <a:t>Maturidade </a:t>
                      </a:r>
                      <a:endParaRPr lang="pt-BR" sz="2800" dirty="0"/>
                    </a:p>
                  </a:txBody>
                  <a:tcPr/>
                </a:tc>
              </a:tr>
              <a:tr h="805617">
                <a:tc>
                  <a:txBody>
                    <a:bodyPr/>
                    <a:lstStyle/>
                    <a:p>
                      <a:r>
                        <a:rPr lang="pt-BR" sz="2800" dirty="0" smtClean="0"/>
                        <a:t>Escravidão</a:t>
                      </a:r>
                      <a:endParaRPr lang="pt-B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dirty="0" smtClean="0"/>
                        <a:t>Liberdade </a:t>
                      </a:r>
                      <a:endParaRPr lang="pt-BR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01" name="Picture 5" descr="https://encrypted-tbn2.google.com/images?q=tbn:ANd9GcQxwYwREJU2_oTfrd1bIl0uN59X_AMex4Gp4S_RB2na8x5wkFW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357" y="3728932"/>
            <a:ext cx="3940378" cy="272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19254"/>
            <a:ext cx="2920950" cy="1943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pt-BR" dirty="0" smtClean="0"/>
              <a:t>LIBERDADE!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/>
          </a:bodyPr>
          <a:lstStyle/>
          <a:p>
            <a:r>
              <a:rPr lang="pt-BR" sz="2800" dirty="0" smtClean="0"/>
              <a:t>Deus é associado a ideia de liberdade com referência ao êxodo.  </a:t>
            </a:r>
          </a:p>
          <a:p>
            <a:r>
              <a:rPr lang="pt-BR" sz="2800" dirty="0" smtClean="0"/>
              <a:t>Jesus Cristo é a revelação da liberdade que salva e dá a vida em abundância.</a:t>
            </a:r>
          </a:p>
          <a:p>
            <a:r>
              <a:rPr lang="pt-BR" sz="2800" dirty="0" smtClean="0"/>
              <a:t>A liberdade concedida pela cruz de Cristo leva a formação das comunidades de fé. </a:t>
            </a:r>
          </a:p>
          <a:p>
            <a:r>
              <a:rPr lang="pt-BR" sz="2800" dirty="0" smtClean="0"/>
              <a:t>Jesus gera as comunidades e é o autor da liberdade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448" y="4725144"/>
            <a:ext cx="2409825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67584" y="1213353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pt-BR" sz="2800" dirty="0"/>
              <a:t>A liberdade e a comunhão com Deus </a:t>
            </a:r>
            <a:endParaRPr lang="pt-BR" sz="2800" dirty="0" smtClean="0"/>
          </a:p>
          <a:p>
            <a:r>
              <a:rPr lang="pt-BR" sz="2800" dirty="0" smtClean="0"/>
              <a:t>libertam </a:t>
            </a:r>
            <a:r>
              <a:rPr lang="pt-BR" sz="2800" dirty="0"/>
              <a:t>e fazem o ser humano </a:t>
            </a:r>
            <a:endParaRPr lang="pt-BR" sz="2800" dirty="0" smtClean="0"/>
          </a:p>
          <a:p>
            <a:r>
              <a:rPr lang="pt-BR" sz="2800" dirty="0" smtClean="0"/>
              <a:t>mais </a:t>
            </a:r>
            <a:r>
              <a:rPr lang="pt-BR" sz="2800" dirty="0"/>
              <a:t>humano</a:t>
            </a:r>
            <a:r>
              <a:rPr lang="pt-BR" sz="2800" dirty="0" smtClean="0"/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800" dirty="0" smtClean="0"/>
              <a:t>A </a:t>
            </a:r>
            <a:r>
              <a:rPr lang="pt-BR" sz="2800" dirty="0"/>
              <a:t>liberdade é presente de Deus que se concretiza pela presença de Cristo e se mantém pela presença do Espírito Santo.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800" dirty="0"/>
              <a:t>Somos convidados a viver a liberdade que recebemos de Cristo.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800" dirty="0"/>
              <a:t>A liberdade nos leva a sermos nova criatura.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141790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006" y="5183671"/>
            <a:ext cx="1487066" cy="1618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243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752877"/>
            <a:ext cx="8229600" cy="4389120"/>
          </a:xfrm>
        </p:spPr>
        <p:txBody>
          <a:bodyPr/>
          <a:lstStyle/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 algn="ctr">
              <a:buNone/>
            </a:pPr>
            <a:r>
              <a:rPr lang="pt-BR" dirty="0" smtClean="0"/>
              <a:t>	A LIBERDADE SÓ NOS FOI POSSÍVEL GRAÇAS À CRUZ DE CRISTO</a:t>
            </a:r>
            <a:endParaRPr lang="pt-B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01009"/>
            <a:ext cx="3955993" cy="2456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817235"/>
            <a:ext cx="8229600" cy="4389120"/>
          </a:xfrm>
        </p:spPr>
        <p:txBody>
          <a:bodyPr/>
          <a:lstStyle/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 algn="ctr">
              <a:buNone/>
            </a:pPr>
            <a:r>
              <a:rPr lang="pt-BR" dirty="0" smtClean="0"/>
              <a:t>VIVER COMO CRUCIFICADOS E CRUCIFICADAS</a:t>
            </a: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587596"/>
            <a:ext cx="2736304" cy="2676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1. A cruz do discipulado é morrer para a carne. </a:t>
            </a:r>
            <a:r>
              <a:rPr lang="pt-BR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“Mas o fruto do Espírito é: amor, alegria, paz, longanimidade, benignidade, bondade, fidelidade, mansidão, domínio próprio. Contra estas coisas não há lei. E os que são de Cristo Jesus crucificam a carne, com as suas paixões e concupiscências. Se vivemos no Espírito, andemos também no Espírito”</a:t>
            </a:r>
            <a:r>
              <a:rPr lang="pt-BR" dirty="0" smtClean="0"/>
              <a:t> (Gálatas 5.22-25).</a:t>
            </a:r>
            <a:endParaRPr lang="pt-B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61048"/>
            <a:ext cx="2554213" cy="255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2. A cruz do discipulado é morrer para a Lei. </a:t>
            </a:r>
            <a:r>
              <a:rPr lang="pt-BR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“Porque eu, mediante a própria Lei, morri para a Lei, a fim de viver para Deus. Estou crucificado com Cristo; logo, já não sou eu quem vive, mas Cristo vive em mim; e esse viver que, agora, tenho na carne, vivo pela fé no Filho de Deus, que me amou e a si mesmo se entregou por mim”</a:t>
            </a:r>
            <a:r>
              <a:rPr lang="pt-BR" dirty="0" smtClean="0"/>
              <a:t> (Gálatas 2.19-20).</a:t>
            </a:r>
            <a:endParaRPr lang="pt-B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49217"/>
            <a:ext cx="331236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29208" y="1450464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800" dirty="0" smtClean="0"/>
              <a:t>3. A cruz do discipulado é morrer para o mundo. </a:t>
            </a:r>
            <a:r>
              <a:rPr lang="pt-BR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“Mas longe esteja de mim gloriar-me, senão na cruz de nosso Senhor Jesus Cristo, pela qual o mundo está crucificado para mim, e eu, para o mundo”.</a:t>
            </a:r>
            <a:r>
              <a:rPr lang="pt-BR" sz="2800" dirty="0" smtClean="0"/>
              <a:t> (Gálatas 6.14).</a:t>
            </a:r>
          </a:p>
          <a:p>
            <a:endParaRPr lang="pt-BR" dirty="0" smtClean="0"/>
          </a:p>
          <a:p>
            <a:pPr>
              <a:buNone/>
            </a:pPr>
            <a:r>
              <a:rPr lang="pt-BR" dirty="0" smtClean="0"/>
              <a:t>	</a:t>
            </a:r>
            <a:endParaRPr lang="pt-B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71362"/>
            <a:ext cx="3024336" cy="3000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5536" y="980728"/>
            <a:ext cx="8064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O discípulo não só deve morrer para si mesmo: a cruz que ele carrega é sinal de que ele morre para o mundo, de que ele rompeu todos os seus laços naturais (</a:t>
            </a:r>
            <a:r>
              <a:rPr lang="pt-BR" sz="2800" dirty="0" err="1"/>
              <a:t>Mt</a:t>
            </a:r>
            <a:r>
              <a:rPr lang="pt-BR" sz="2800" dirty="0"/>
              <a:t> 10.33-39), de que ele aceita a condição de perseguido a quem possivelmente se há de tirar a vida (</a:t>
            </a:r>
            <a:r>
              <a:rPr lang="pt-BR" sz="2800" dirty="0" err="1"/>
              <a:t>Mt</a:t>
            </a:r>
            <a:r>
              <a:rPr lang="pt-BR" sz="2800" dirty="0"/>
              <a:t> 23.34). Mas ao mesmo tempo ela é também o sinal de sua glória antecipada (</a:t>
            </a:r>
            <a:r>
              <a:rPr lang="pt-BR" sz="2800" dirty="0" err="1"/>
              <a:t>Jo</a:t>
            </a:r>
            <a:r>
              <a:rPr lang="pt-BR" sz="2800" dirty="0"/>
              <a:t> 12.26). </a:t>
            </a:r>
          </a:p>
          <a:p>
            <a:r>
              <a:rPr lang="pt-BR" sz="2800" dirty="0"/>
              <a:t>	(AUDUSSEAU; LÉON-DUFUOR, 1984, 198).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159" y="4725144"/>
            <a:ext cx="253365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920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3891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4. A cruz do discipulado tem como exemplo a própria cruz de Jesus Cristo. </a:t>
            </a:r>
            <a:r>
              <a:rPr lang="pt-BR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“Porquanto para isto mesmo fostes chamados, pois que também Cristo sofreu em vosso lugar deixando-vos exemplo para seguirdes os seus passos, o qual não cometeu pecado, nem dolo algum se achou em sua boca; pois ele, quando ultrajado, não revidava com ultraje; quando maltratado não fazia ameaças, mas entregava-se àquele que julga retamente, carregando ele mesmo em seu corpo, sobre o madeiro, os nossos pecados, para que nós, mortos para os pecados, vivamos para a justiça; por suas chagas, fostes sarados”</a:t>
            </a:r>
            <a:r>
              <a:rPr lang="pt-BR" dirty="0" smtClean="0"/>
              <a:t> (1Pedro 2.21-24). </a:t>
            </a:r>
            <a:endParaRPr lang="pt-BR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581" y="5085184"/>
            <a:ext cx="1972125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pt-BR" dirty="0"/>
              <a:t>O discípulo de Jesus Cristo é aquele que, à semelhança de Simão Cireneu (Marcos 15.21), carrega a cruz de seu Senhor. O/A cristão/ã é </a:t>
            </a:r>
            <a:r>
              <a:rPr lang="pt-BR" dirty="0" err="1"/>
              <a:t>co-participante</a:t>
            </a:r>
            <a:r>
              <a:rPr lang="pt-BR" dirty="0"/>
              <a:t> nos sofrimentos de Cristo. 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	A cruz é a compaixão com Cristo, sofrer com Cristo. Somente a união com Cristo, tal como essa se verifica no discipulado, está, de fato, sob a cruz de Cristo. (BONHOEFFER, 1989, p.44).</a:t>
            </a:r>
          </a:p>
          <a:p>
            <a:endParaRPr lang="pt-BR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30566"/>
            <a:ext cx="2088232" cy="2013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74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800" dirty="0" smtClean="0"/>
              <a:t>Às </a:t>
            </a:r>
            <a:r>
              <a:rPr lang="pt-BR" sz="2800" dirty="0" smtClean="0"/>
              <a:t>vezes ouço alguém dizer “Minha cruz é pesada” referindo-se a uma situação especial, ou doença ou ainda ente querido. Não é esta a cruz do discipulado! </a:t>
            </a:r>
            <a:endParaRPr lang="pt-BR" sz="2800" dirty="0" smtClean="0"/>
          </a:p>
          <a:p>
            <a:pPr>
              <a:buNone/>
            </a:pPr>
            <a:r>
              <a:rPr lang="pt-BR" sz="2800" dirty="0" smtClean="0"/>
              <a:t>Quando </a:t>
            </a:r>
            <a:r>
              <a:rPr lang="pt-BR" sz="2800" dirty="0" smtClean="0"/>
              <a:t>se impõe o tema do sofrimento não se trata também de sofrer em consequência dos próprios pecados (1Pedro 4.12-19), </a:t>
            </a:r>
            <a:endParaRPr lang="pt-BR" sz="28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4" y="4005064"/>
            <a:ext cx="2989192" cy="25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389120"/>
          </a:xfrm>
        </p:spPr>
        <p:txBody>
          <a:bodyPr/>
          <a:lstStyle/>
          <a:p>
            <a:pPr marL="0" indent="0">
              <a:buNone/>
            </a:pPr>
            <a:r>
              <a:rPr lang="pt-BR" sz="2800" dirty="0" smtClean="0"/>
              <a:t>e sim </a:t>
            </a:r>
            <a:r>
              <a:rPr lang="pt-BR" sz="2800" dirty="0"/>
              <a:t>o sofrimento que advém de nosso real compromisso com Jesus Cristo (Mateus 5.10-12), através do amor a Deus, ao próximo e à criação; sofrimento pela construção do Reino de Deus. Carregar a cruz é um privilégio! “Porquanto, para mim, o viver é Cristo, e o morrer é lucro” (Filipenses 1.21). É alegria! A vida não tem sentido se não for viver em Jesus Cristo.</a:t>
            </a:r>
          </a:p>
          <a:p>
            <a:endParaRPr lang="pt-B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417945"/>
            <a:ext cx="3528392" cy="244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357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2800" dirty="0" smtClean="0"/>
              <a:t>A cruz não é apenas um </a:t>
            </a:r>
            <a:r>
              <a:rPr lang="pt-BR" sz="2800" i="1" dirty="0" smtClean="0"/>
              <a:t>morrer para</a:t>
            </a:r>
            <a:r>
              <a:rPr lang="pt-BR" sz="2800" dirty="0" smtClean="0"/>
              <a:t>, mas também um </a:t>
            </a:r>
            <a:r>
              <a:rPr lang="pt-BR" sz="2800" i="1" dirty="0" smtClean="0"/>
              <a:t>viver com</a:t>
            </a:r>
            <a:r>
              <a:rPr lang="pt-BR" sz="2800" dirty="0" smtClean="0"/>
              <a:t>. Como símbolo do seguimento de Cristo Jesus a cruz indica abandono, sofrimento, abnegação, renuncia, morte. É essencial perceber como os textos lidos chamam nossa atenção para a nova vida em Jesus Cristo: viver no Espírito, estar crucificado com Cristo, gloriar-se na cruz de Cristo, viver para justiça. </a:t>
            </a:r>
            <a:endParaRPr lang="pt-BR" sz="28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653136"/>
            <a:ext cx="3065140" cy="1910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39552" y="620688"/>
            <a:ext cx="79208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Nossa velha natureza está crucificada com Cristo Jesus. Ou seja, nosso “eu”, nossa vontade, nossos sonhos, nossos desejos, nossos costumes, tudo, absolutamente tudo, está na cruz com Cristo (2Coríntios 5.14-17). Nem mesmo os laços de sangue devem nos impedir de seguir plenamente a Jesus (Mateus 10.34-39; 12.46-50). E quem abre mão de sua vida não deve esperar nada em troca (Marcos 10.28-30). Ganhar a vida é propriamente perdê-la! Na novidade de vida, devemos viver como crucificados e crucificadas.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013176"/>
            <a:ext cx="1543382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525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052736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	Como símbolo do discipulado a cruz é memória de nosso viver em Cristo e das exigência éticas deste compromisso. O que o apóstolo João e seus discípulos e discípulas levam às últimas consequências (João 15.12-13; 1João 3.11-18; 4.7-21). </a:t>
            </a:r>
          </a:p>
          <a:p>
            <a:pPr>
              <a:buNone/>
            </a:pPr>
            <a:r>
              <a:rPr lang="pt-BR" dirty="0" smtClean="0"/>
              <a:t>	Finalizando, as palavras de Tomas de </a:t>
            </a:r>
            <a:r>
              <a:rPr lang="pt-BR" dirty="0" err="1" smtClean="0"/>
              <a:t>Kempis</a:t>
            </a:r>
            <a:r>
              <a:rPr lang="pt-BR" dirty="0" smtClean="0"/>
              <a:t>: </a:t>
            </a:r>
          </a:p>
          <a:p>
            <a:pPr>
              <a:buNone/>
            </a:pPr>
            <a:endParaRPr lang="pt-BR" dirty="0" smtClean="0"/>
          </a:p>
          <a:p>
            <a:endParaRPr lang="pt-B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149080"/>
            <a:ext cx="3002061" cy="206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3891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2800" dirty="0" smtClean="0"/>
              <a:t>Muitos apresentam-se a Jesus, agora, como apreciadores do seu reino celestial; mas poucos querem levar a sua cruz. Há muitos sequiosos de consolação, mas poucos de tribulação; muitos companheiros à sua mesa, mas poucos de sua abstinência. Todos querem gozar com ele, poucos sofrer por ele alguma coisa. Muitos seguem Jesus até o partir do pão, poucos até beber o cálice da paixão. Muitos veneram seus milagres, mas poucos participam da ignomínia da cruz. Muitos amam a Jesus, enquanto não encontram adversidades. </a:t>
            </a:r>
            <a:endParaRPr lang="pt-BR" sz="28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912" y="5157192"/>
            <a:ext cx="2304256" cy="1527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389120"/>
          </a:xfrm>
        </p:spPr>
        <p:txBody>
          <a:bodyPr/>
          <a:lstStyle/>
          <a:p>
            <a:pPr marL="0" indent="0">
              <a:buNone/>
            </a:pPr>
            <a:r>
              <a:rPr lang="pt-BR" sz="2800" dirty="0"/>
              <a:t>Muitos o louvam e bendizem, enquanto recebem dele alguma consolação; se, porém, Jesus se oculta e por muito pouco os deixa, caem logo em queixumes e desanimo excessivo. Aqueles, porém, que amam a Jesus por Jesus mesmo e não por sua própria satisfação, tanto o louvam nas tribulações e angústias, como na maior consolação. E posto que nunca lhes fosse dada a consolação, sempre o louvariam e lhe dariam graças. (2001, pp.58-59).</a:t>
            </a:r>
          </a:p>
          <a:p>
            <a:endParaRPr lang="pt-B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180528"/>
            <a:ext cx="4827809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576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121</TotalTime>
  <Words>901</Words>
  <Application>Microsoft Office PowerPoint</Application>
  <PresentationFormat>Apresentação na tela (4:3)</PresentationFormat>
  <Paragraphs>64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Fluxo</vt:lpstr>
      <vt:lpstr>GÁLATAS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LIBERDADE!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GÁLATAS</dc:title>
  <dc:creator>ROBERTA</dc:creator>
  <cp:lastModifiedBy>Jane</cp:lastModifiedBy>
  <cp:revision>11</cp:revision>
  <dcterms:created xsi:type="dcterms:W3CDTF">2012-05-18T22:38:56Z</dcterms:created>
  <dcterms:modified xsi:type="dcterms:W3CDTF">2012-05-19T01:51:34Z</dcterms:modified>
</cp:coreProperties>
</file>